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sldIdLst>
    <p:sldId id="266" r:id="rId2"/>
    <p:sldId id="273" r:id="rId3"/>
    <p:sldId id="276" r:id="rId4"/>
    <p:sldId id="268" r:id="rId5"/>
    <p:sldId id="270" r:id="rId6"/>
    <p:sldId id="275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121A"/>
    <a:srgbClr val="76161A"/>
    <a:srgbClr val="5B0F25"/>
    <a:srgbClr val="B79555"/>
    <a:srgbClr val="CDAF69"/>
    <a:srgbClr val="A76E28"/>
    <a:srgbClr val="B2914E"/>
    <a:srgbClr val="D3BB73"/>
    <a:srgbClr val="E2CB80"/>
    <a:srgbClr val="D8C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>
        <p:scale>
          <a:sx n="119" d="100"/>
          <a:sy n="119" d="100"/>
        </p:scale>
        <p:origin x="-10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0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10">
        <p:fade/>
      </p:transition>
    </mc:Choice>
    <mc:Fallback xmlns="">
      <p:transition spd="slow" advTm="341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3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10">
        <p:fade/>
      </p:transition>
    </mc:Choice>
    <mc:Fallback xmlns="">
      <p:transition spd="slow" advTm="341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06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10">
        <p:fade/>
      </p:transition>
    </mc:Choice>
    <mc:Fallback xmlns="">
      <p:transition spd="slow" advTm="341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7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10">
        <p:fade/>
      </p:transition>
    </mc:Choice>
    <mc:Fallback xmlns="">
      <p:transition spd="slow" advTm="341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23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10">
        <p:fade/>
      </p:transition>
    </mc:Choice>
    <mc:Fallback xmlns="">
      <p:transition spd="slow" advTm="341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57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10">
        <p:fade/>
      </p:transition>
    </mc:Choice>
    <mc:Fallback xmlns="">
      <p:transition spd="slow" advTm="341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21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10">
        <p:fade/>
      </p:transition>
    </mc:Choice>
    <mc:Fallback xmlns="">
      <p:transition spd="slow" advTm="341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32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10">
        <p:fade/>
      </p:transition>
    </mc:Choice>
    <mc:Fallback xmlns="">
      <p:transition spd="slow" advTm="341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07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10">
        <p:fade/>
      </p:transition>
    </mc:Choice>
    <mc:Fallback xmlns="">
      <p:transition spd="slow" advTm="341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7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10">
        <p:fade/>
      </p:transition>
    </mc:Choice>
    <mc:Fallback xmlns="">
      <p:transition spd="slow" advTm="341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9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10">
        <p:fade/>
      </p:transition>
    </mc:Choice>
    <mc:Fallback xmlns="">
      <p:transition spd="slow" advTm="341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8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10">
        <p:fade/>
      </p:transition>
    </mc:Choice>
    <mc:Fallback xmlns="">
      <p:transition spd="slow" advTm="341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77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10">
        <p:fade/>
      </p:transition>
    </mc:Choice>
    <mc:Fallback xmlns="">
      <p:transition spd="slow" advTm="341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09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10">
        <p:fade/>
      </p:transition>
    </mc:Choice>
    <mc:Fallback xmlns="">
      <p:transition spd="slow" advTm="341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82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10">
        <p:fade/>
      </p:transition>
    </mc:Choice>
    <mc:Fallback xmlns="">
      <p:transition spd="slow" advTm="341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6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10">
        <p:fade/>
      </p:transition>
    </mc:Choice>
    <mc:Fallback xmlns="">
      <p:transition spd="slow" advTm="341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2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10">
        <p:fade/>
      </p:transition>
    </mc:Choice>
    <mc:Fallback xmlns="">
      <p:transition spd="slow" advTm="341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60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Tm="3410">
        <p:fade/>
      </p:transition>
    </mc:Choice>
    <mc:Fallback xmlns="">
      <p:transition spd="slow" advTm="341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13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4.m4a"/><Relationship Id="rId7" Type="http://schemas.openxmlformats.org/officeDocument/2006/relationships/image" Target="../media/image1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32"/>
          <a:stretch/>
        </p:blipFill>
        <p:spPr>
          <a:xfrm>
            <a:off x="0" y="5953237"/>
            <a:ext cx="12202991" cy="904763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0" y="0"/>
            <a:ext cx="12192000" cy="1885950"/>
            <a:chOff x="537210" y="0"/>
            <a:chExt cx="11654790" cy="164419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6050" y="0"/>
              <a:ext cx="9505950" cy="1644190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537210" y="0"/>
              <a:ext cx="2148840" cy="1644190"/>
            </a:xfrm>
            <a:prstGeom prst="rect">
              <a:avLst/>
            </a:prstGeom>
            <a:solidFill>
              <a:srgbClr val="B795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266541" y="614372"/>
              <a:ext cx="1571085" cy="848309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spcBef>
                  <a:spcPts val="135"/>
                </a:spcBef>
              </a:pPr>
              <a:r>
                <a:rPr lang="en-US" sz="5400" spc="-75" dirty="0" smtClean="0">
                  <a:solidFill>
                    <a:srgbClr val="5B0F25"/>
                  </a:solidFill>
                  <a:latin typeface="Bahnschrift SemiLight Condensed" panose="020B0502040204020203" pitchFamily="34" charset="0"/>
                  <a:cs typeface="NeueMachina-Medium"/>
                </a:rPr>
                <a:t>2024</a:t>
              </a:r>
              <a:endParaRPr sz="5400" dirty="0">
                <a:solidFill>
                  <a:srgbClr val="5B0F25"/>
                </a:solidFill>
                <a:latin typeface="Bahnschrift SemiLight Condensed" panose="020B0502040204020203" pitchFamily="34" charset="0"/>
                <a:cs typeface="NeueMachina-Medium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9" y="2064328"/>
            <a:ext cx="2631708" cy="3680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Текст 9"/>
          <p:cNvSpPr>
            <a:spLocks noGrp="1"/>
          </p:cNvSpPr>
          <p:nvPr>
            <p:ph type="body" sz="half" idx="4294967295"/>
          </p:nvPr>
        </p:nvSpPr>
        <p:spPr>
          <a:xfrm>
            <a:off x="3782291" y="2230438"/>
            <a:ext cx="8271165" cy="28543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761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b="1" dirty="0" smtClean="0">
                <a:solidFill>
                  <a:srgbClr val="761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ЛУКМАНОВА РОЗА МИНИФАНИСОВНА</a:t>
            </a:r>
          </a:p>
          <a:p>
            <a:pPr marL="0" indent="0" algn="ctr">
              <a:buNone/>
            </a:pPr>
            <a:r>
              <a:rPr lang="ru-RU" sz="2400" i="1" dirty="0" smtClean="0">
                <a:solidFill>
                  <a:srgbClr val="761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</a:t>
            </a:r>
            <a:r>
              <a:rPr lang="ru-RU" sz="2400" i="1" dirty="0" smtClean="0">
                <a:solidFill>
                  <a:srgbClr val="761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первой </a:t>
            </a:r>
            <a:r>
              <a:rPr lang="ru-RU" sz="2400" i="1" dirty="0" smtClean="0">
                <a:solidFill>
                  <a:srgbClr val="761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категории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761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«Детский сад №7 «Незабудка»</a:t>
            </a:r>
            <a:endParaRPr lang="ru-RU" sz="2400" b="1" dirty="0">
              <a:solidFill>
                <a:srgbClr val="7616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Звук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8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023">
        <p:fade/>
      </p:transition>
    </mc:Choice>
    <mc:Fallback xmlns="">
      <p:transition spd="slow" advTm="270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32"/>
          <a:stretch/>
        </p:blipFill>
        <p:spPr>
          <a:xfrm>
            <a:off x="0" y="5953237"/>
            <a:ext cx="12202991" cy="904763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0" y="0"/>
            <a:ext cx="12192000" cy="1885950"/>
            <a:chOff x="537210" y="0"/>
            <a:chExt cx="11654790" cy="164419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6050" y="0"/>
              <a:ext cx="9505950" cy="1644190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537210" y="0"/>
              <a:ext cx="2148840" cy="1644190"/>
            </a:xfrm>
            <a:prstGeom prst="rect">
              <a:avLst/>
            </a:prstGeom>
            <a:solidFill>
              <a:srgbClr val="B795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266541" y="614372"/>
              <a:ext cx="1571085" cy="848309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spcBef>
                  <a:spcPts val="135"/>
                </a:spcBef>
              </a:pPr>
              <a:r>
                <a:rPr lang="en-US" sz="5400" spc="-75" dirty="0" smtClean="0">
                  <a:solidFill>
                    <a:srgbClr val="5B0F25"/>
                  </a:solidFill>
                  <a:latin typeface="Bahnschrift SemiLight Condensed" panose="020B0502040204020203" pitchFamily="34" charset="0"/>
                  <a:cs typeface="NeueMachina-Medium"/>
                </a:rPr>
                <a:t>2024</a:t>
              </a:r>
              <a:endParaRPr sz="5400" dirty="0">
                <a:solidFill>
                  <a:srgbClr val="5B0F25"/>
                </a:solidFill>
                <a:latin typeface="Bahnschrift SemiLight Condensed" panose="020B0502040204020203" pitchFamily="34" charset="0"/>
                <a:cs typeface="NeueMachina-Medium"/>
              </a:endParaRPr>
            </a:p>
          </p:txBody>
        </p:sp>
      </p:grpSp>
      <p:sp>
        <p:nvSpPr>
          <p:cNvPr id="10" name="Текст 9"/>
          <p:cNvSpPr>
            <a:spLocks noGrp="1"/>
          </p:cNvSpPr>
          <p:nvPr>
            <p:ph type="body" sz="half" idx="4294967295"/>
          </p:nvPr>
        </p:nvSpPr>
        <p:spPr>
          <a:xfrm>
            <a:off x="1731819" y="2230438"/>
            <a:ext cx="10030690" cy="28543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761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4000" b="1" dirty="0">
                <a:solidFill>
                  <a:srgbClr val="761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опыта работы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rgbClr val="761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«Согласованное и продуктивное взаимодействие между педагогами и родителями в духовно-нравственном воспитании подрастающего поколения»</a:t>
            </a:r>
          </a:p>
          <a:p>
            <a:pPr marL="0" indent="0" algn="ctr">
              <a:buNone/>
            </a:pPr>
            <a:endParaRPr lang="ru-RU" sz="2400" b="1" dirty="0">
              <a:solidFill>
                <a:srgbClr val="7616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Звук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0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326">
        <p:fade/>
      </p:transition>
    </mc:Choice>
    <mc:Fallback xmlns="">
      <p:transition spd="slow" advTm="543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t="5416" r="3540"/>
          <a:stretch/>
        </p:blipFill>
        <p:spPr>
          <a:xfrm>
            <a:off x="591015" y="342516"/>
            <a:ext cx="4793451" cy="35240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5461" t="6161" r="4855" b="5764"/>
          <a:stretch/>
        </p:blipFill>
        <p:spPr>
          <a:xfrm>
            <a:off x="5657706" y="3246853"/>
            <a:ext cx="4609700" cy="3395247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077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019">
        <p:fade/>
      </p:transition>
    </mc:Choice>
    <mc:Fallback xmlns="">
      <p:transition spd="slow" advTm="16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5802" t="6168" r="5461" b="8188"/>
          <a:stretch/>
        </p:blipFill>
        <p:spPr>
          <a:xfrm>
            <a:off x="222069" y="135965"/>
            <a:ext cx="4162762" cy="2950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5319" t="4855" r="10318" b="6571"/>
          <a:stretch/>
        </p:blipFill>
        <p:spPr>
          <a:xfrm>
            <a:off x="1711234" y="3257979"/>
            <a:ext cx="4297679" cy="3384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5423" t="6232" r="4903" b="6862"/>
          <a:stretch/>
        </p:blipFill>
        <p:spPr>
          <a:xfrm>
            <a:off x="7236823" y="3371423"/>
            <a:ext cx="4499791" cy="3270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Звук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00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288">
        <p:fade/>
      </p:transition>
    </mc:Choice>
    <mc:Fallback xmlns="">
      <p:transition spd="slow" advTm="132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4173" t="6673" r="4589" b="5840"/>
          <a:stretch/>
        </p:blipFill>
        <p:spPr>
          <a:xfrm>
            <a:off x="129941" y="391887"/>
            <a:ext cx="5294795" cy="3807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4866" t="5372" r="5267" b="6608"/>
          <a:stretch/>
        </p:blipFill>
        <p:spPr>
          <a:xfrm>
            <a:off x="5563519" y="3013878"/>
            <a:ext cx="5004332" cy="3676104"/>
          </a:xfrm>
          <a:prstGeom prst="rect">
            <a:avLst/>
          </a:prstGeom>
        </p:spPr>
      </p:pic>
      <p:pic>
        <p:nvPicPr>
          <p:cNvPr id="17" name="Звук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818">
        <p:fade/>
      </p:transition>
    </mc:Choice>
    <mc:Fallback xmlns="">
      <p:transition spd="slow" advTm="158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558" y="3099942"/>
            <a:ext cx="5091666" cy="36628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4625" t="6231" r="5026" b="7676"/>
          <a:stretch/>
        </p:blipFill>
        <p:spPr>
          <a:xfrm>
            <a:off x="169982" y="444138"/>
            <a:ext cx="5010322" cy="3580709"/>
          </a:xfrm>
          <a:prstGeom prst="rect">
            <a:avLst/>
          </a:prstGeom>
        </p:spPr>
      </p:pic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4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934">
        <p:fade/>
      </p:transition>
    </mc:Choice>
    <mc:Fallback xmlns="">
      <p:transition spd="slow" advTm="52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5|1.6|1.4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5|1.6|1.4|1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1733</TotalTime>
  <Words>43</Words>
  <Application>Microsoft Office PowerPoint</Application>
  <PresentationFormat>Произвольный</PresentationFormat>
  <Paragraphs>7</Paragraphs>
  <Slides>6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Nout1</dc:creator>
  <cp:lastModifiedBy>Незабудка</cp:lastModifiedBy>
  <cp:revision>66</cp:revision>
  <dcterms:created xsi:type="dcterms:W3CDTF">2023-02-14T15:50:37Z</dcterms:created>
  <dcterms:modified xsi:type="dcterms:W3CDTF">2024-10-07T05:04:47Z</dcterms:modified>
</cp:coreProperties>
</file>