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B72"/>
    <a:srgbClr val="813E6A"/>
    <a:srgbClr val="E7E1E1"/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291" autoAdjust="0"/>
  </p:normalViewPr>
  <p:slideViewPr>
    <p:cSldViewPr snapToGrid="0">
      <p:cViewPr varScale="1">
        <p:scale>
          <a:sx n="94" d="100"/>
          <a:sy n="94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2E4A0-07F9-7536-FF0F-D8453EEC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2595-F8DB-4951-A579-64EAB688A698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C7A09A-FF18-3165-2304-DD5A1755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50F4B-751B-A662-FF8B-E895539B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DD66-B117-45AF-9F0D-EFC9CCD48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2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B35F8F-F4C8-16F1-A1B5-C144ED28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5C6-5D20-4DB6-8527-03443ADDA6F5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2E6A7-86DC-8DB5-AB1A-05EEE7C2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1D745-74DF-2D11-1FF4-2CE9212A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704C-FDA5-4150-992D-B42E58875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7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BB703-C9E9-6F5F-0629-786DE2A1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7F67-2A24-4A34-9A59-BA35119B11CB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78BD1-94B6-C0D5-140C-7B1446A7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1C3FA-CDE9-7038-5B38-192ACD3E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BE25-692A-4081-AB18-5E57A39A4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1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40E19-18A5-67C9-03CD-D47115FA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19B3-6047-4ACF-A5C6-2A210F7A24B1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895BB-04F1-4816-F2B7-DF6C1865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17317-7DF3-DCE1-1B70-6B68ABC3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97CA-B15A-450E-8853-5CB61A926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3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AECCF-AB07-E52A-1CCB-173A94AC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A3FF-E918-470F-9539-2CFCC1857041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A6E-399A-6D86-41EB-401E8210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4FA5A-C244-EDB1-4854-6A8BBED3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D48C-584D-417D-A4F1-EF5971F0A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8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C3B3B80-9C3F-30F3-CC3D-BE4B6D08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7BE8-37F6-49E0-A38F-8E896664E2CC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23AE6A2-D8D6-305B-EB5C-75851F36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27CB27D-6C69-CA91-7908-AC548057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2753-98DA-4E53-816A-A28975015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3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561F13F-B854-F9D4-DE7D-40EE63A1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432D-A442-4994-B208-8A0615D8BB85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E8ED008-DAFA-EBF6-540D-E7499C79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5F70EF0-7359-6132-04D2-2C92C13F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5C4A-1E1D-421C-82D8-81703FD8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3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2AC636E-8A99-AFE5-B30D-2458F1D5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BDFC-49EA-447F-8C59-2C18CE9AAD48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2A659A1-9085-F035-BFC8-942632ED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BCB29A8-C5F4-CC1E-8BE4-0C38FEFB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24C2-82D3-4296-934D-B3713C7EA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5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D1B209F-87CD-5AA7-46DB-05644EE9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9659-C14E-47F0-9A7C-F8202C20F785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F0F7211-C2D8-E2E3-0991-ADFB8A4F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C1D3E6B-97E4-4921-5297-DBF5AC85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EF28-F7C5-4D7F-96C7-2D9111ADF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2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D33767-F0C4-AD42-F95E-FADA9B2E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A69B-1F6D-4072-A6FA-CDC6A848DCA3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3A72E83-A6D7-F9BA-1073-F8991FCA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6B12C08-06BE-CC61-ABAB-F94B4A4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4A54-3BA0-4DB3-9D9D-D2DC63886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6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3909E7D-40F1-553C-293C-878C21BC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965C-A657-46FA-AEFB-5CEA3D29281B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17729D9-9D38-7768-6E90-9C9D4795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7C86612-E186-EA3B-8C82-9927D97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6169-5055-4AB3-B194-DAA09D105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9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260EB9C-BFEC-5797-5B89-25B745141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9A24F69-5297-E7EF-E0A9-C4B2995EA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AFBF1-A0CB-6C27-A9C4-445288A1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6E4761-94CE-46AA-AE54-9089FF0DFBA0}" type="datetimeFigureOut">
              <a:rPr lang="ru-RU"/>
              <a:pPr>
                <a:defRPr/>
              </a:pPr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7C380-B40C-F8B1-A8B9-D347008CF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9051A-17E2-7167-D84D-C2DC4B24D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196B49-B3E1-4004-BE67-BB26D5812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F06B7E-202D-3D0E-DB37-A0632E9D9320}"/>
              </a:ext>
            </a:extLst>
          </p:cNvPr>
          <p:cNvSpPr/>
          <p:nvPr/>
        </p:nvSpPr>
        <p:spPr>
          <a:xfrm>
            <a:off x="525463" y="503238"/>
            <a:ext cx="111410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614B72"/>
                </a:solidFill>
                <a:latin typeface="Times New Roman"/>
              </a:rPr>
              <a:t>Муниципальное автономное дошкольное 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614B72"/>
                </a:solidFill>
                <a:latin typeface="Times New Roman"/>
              </a:rPr>
              <a:t>«Детский сад №7 «Незабудка»</a:t>
            </a:r>
            <a:endParaRPr lang="ru-RU" spc="-1" dirty="0">
              <a:solidFill>
                <a:srgbClr val="614B72"/>
              </a:solidFill>
              <a:latin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AB663E-7536-51B2-0352-2416F18EDE12}"/>
              </a:ext>
            </a:extLst>
          </p:cNvPr>
          <p:cNvSpPr/>
          <p:nvPr/>
        </p:nvSpPr>
        <p:spPr>
          <a:xfrm>
            <a:off x="2586038" y="2808288"/>
            <a:ext cx="765492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-1" dirty="0">
                <a:solidFill>
                  <a:srgbClr val="614B72"/>
                </a:solidFill>
                <a:latin typeface="Georgia" panose="02040502050405020303" pitchFamily="18" charset="0"/>
              </a:rPr>
              <a:t>«Педагогический дуэт»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DBA8C0D-E3D0-924D-360D-B1BB4445E72C}"/>
              </a:ext>
            </a:extLst>
          </p:cNvPr>
          <p:cNvSpPr/>
          <p:nvPr/>
        </p:nvSpPr>
        <p:spPr>
          <a:xfrm>
            <a:off x="2757488" y="5233988"/>
            <a:ext cx="6096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200" spc="-1" dirty="0">
              <a:solidFill>
                <a:srgbClr val="000000"/>
              </a:solidFill>
              <a:latin typeface="Arial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" dirty="0">
                <a:solidFill>
                  <a:srgbClr val="000000"/>
                </a:solidFill>
                <a:latin typeface="Arial"/>
              </a:rPr>
              <a:t>                                               </a:t>
            </a:r>
            <a:endParaRPr lang="ru-RU" sz="2000" b="1" spc="-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73A3C-292F-E0E0-21C4-39545CEB224D}"/>
              </a:ext>
            </a:extLst>
          </p:cNvPr>
          <p:cNvSpPr txBox="1"/>
          <p:nvPr/>
        </p:nvSpPr>
        <p:spPr>
          <a:xfrm>
            <a:off x="9012238" y="4595813"/>
            <a:ext cx="19605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err="1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Герт</a:t>
            </a:r>
            <a:r>
              <a:rPr lang="ru-RU" b="1" spc="-1" dirty="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Ваганова Е.Г.</a:t>
            </a:r>
            <a:endParaRPr lang="ru-RU" dirty="0">
              <a:solidFill>
                <a:srgbClr val="614B7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03B8503-B1E1-1E7A-2A76-4CBA7C7E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293688"/>
            <a:ext cx="11056937" cy="17510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i="1" spc="-1" dirty="0">
                <a:solidFill>
                  <a:srgbClr val="614B72"/>
                </a:solidFill>
                <a:latin typeface="Times New Roman"/>
              </a:rPr>
              <a:t>Наставничество</a:t>
            </a:r>
            <a:r>
              <a:rPr lang="ru-RU" sz="2400" spc="-1" dirty="0">
                <a:solidFill>
                  <a:srgbClr val="614B72"/>
                </a:solidFill>
                <a:latin typeface="Times New Roman"/>
              </a:rPr>
              <a:t> </a:t>
            </a:r>
            <a:r>
              <a:rPr lang="ru-RU" sz="2000" spc="-1" dirty="0">
                <a:solidFill>
                  <a:srgbClr val="614B72"/>
                </a:solidFill>
                <a:latin typeface="Times New Roman"/>
              </a:rPr>
              <a:t>- </a:t>
            </a:r>
            <a:r>
              <a:rPr lang="ru-RU" sz="2200" spc="-1" dirty="0">
                <a:solidFill>
                  <a:srgbClr val="614B72"/>
                </a:solidFill>
                <a:latin typeface="Times New Roman"/>
              </a:rPr>
              <a:t>способ передачи знаний, умений, навыков молодому специалисту от более опытного и знающего, предоставление помощи и совета, оказание необходимой поддержки в ходе которой молодой и начинающий педагог практически осваивает персональные приемы под непосредственным руководством  педагога-наставника.</a:t>
            </a:r>
            <a:endParaRPr lang="ru-RU" sz="2200" dirty="0">
              <a:solidFill>
                <a:srgbClr val="614B72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F4E46E-1399-3A1B-5EE6-38562D1B2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88" y="1839913"/>
            <a:ext cx="5156200" cy="823912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Герт Наталья Викторовна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</p:txBody>
      </p:sp>
      <p:sp>
        <p:nvSpPr>
          <p:cNvPr id="3076" name="Текст 11">
            <a:extLst>
              <a:ext uri="{FF2B5EF4-FFF2-40B4-BE49-F238E27FC236}">
                <a16:creationId xmlns:a16="http://schemas.microsoft.com/office/drawing/2014/main" id="{D55CB71E-4316-9BE2-94FF-3F2896F5DA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232525" y="1744663"/>
            <a:ext cx="5183188" cy="823912"/>
          </a:xfrm>
        </p:spPr>
        <p:txBody>
          <a:bodyPr/>
          <a:lstStyle/>
          <a:p>
            <a:pPr algn="ctr"/>
            <a:r>
              <a:rPr lang="ru-RU" altLang="ru-RU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Ваганова Екатерина Григорьевна  молодой специалист</a:t>
            </a:r>
          </a:p>
        </p:txBody>
      </p:sp>
      <p:pic>
        <p:nvPicPr>
          <p:cNvPr id="3077" name="Рисунок 13">
            <a:extLst>
              <a:ext uri="{FF2B5EF4-FFF2-40B4-BE49-F238E27FC236}">
                <a16:creationId xmlns:a16="http://schemas.microsoft.com/office/drawing/2014/main" id="{345431E0-97F3-A752-6589-CCCE06C5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663825"/>
            <a:ext cx="34194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3">
            <a:extLst>
              <a:ext uri="{FF2B5EF4-FFF2-40B4-BE49-F238E27FC236}">
                <a16:creationId xmlns:a16="http://schemas.microsoft.com/office/drawing/2014/main" id="{697883EB-8B7B-6263-C99C-F8536AD9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" b="7510"/>
          <a:stretch>
            <a:fillRect/>
          </a:stretch>
        </p:blipFill>
        <p:spPr bwMode="auto">
          <a:xfrm>
            <a:off x="7102475" y="2663825"/>
            <a:ext cx="344328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0CE55EC-5DE1-2BC3-300C-0AD6FA53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317750"/>
            <a:ext cx="1102677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altLang="ru-RU" sz="220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методическую помощь молодому педагогу в повышении уровня организации воспитательно-образовательной деятельности;</a:t>
            </a:r>
          </a:p>
          <a:p>
            <a:pPr marL="0" indent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altLang="ru-RU" sz="220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в ведении документации воспитателя;</a:t>
            </a:r>
          </a:p>
          <a:p>
            <a:pPr marL="0" indent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altLang="ru-RU" sz="220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различные формы и методы в работе с детьми;</a:t>
            </a:r>
          </a:p>
          <a:p>
            <a:pPr marL="0" indent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altLang="ru-RU" sz="220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работу  по образовательным областям;</a:t>
            </a:r>
          </a:p>
          <a:p>
            <a:pPr marL="0" indent="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altLang="ru-RU" sz="220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организации работы с родителями</a:t>
            </a:r>
            <a:endParaRPr lang="ru-RU" altLang="ru-RU">
              <a:solidFill>
                <a:srgbClr val="614B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EB0AC-7C7D-5FF2-3F4D-3F7FA7246B5F}"/>
              </a:ext>
            </a:extLst>
          </p:cNvPr>
          <p:cNvSpPr txBox="1"/>
          <p:nvPr/>
        </p:nvSpPr>
        <p:spPr>
          <a:xfrm>
            <a:off x="504825" y="625475"/>
            <a:ext cx="11026775" cy="1692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2400" b="1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altLang="ru-RU" sz="200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ставлю оказание помощи молодому педагогу адаптироваться в новых условиях педагогической деятельности, дать возможность раскрыть свои профессиональные качества,</a:t>
            </a:r>
          </a:p>
          <a:p>
            <a:pPr eaLnBrk="1" hangingPunct="1"/>
            <a:r>
              <a:rPr lang="ru-RU" altLang="ru-RU" sz="200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ru-RU" altLang="ru-RU"/>
              <a:t> </a:t>
            </a:r>
            <a:r>
              <a:rPr lang="ru-RU" altLang="ru-RU" sz="2000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с помощью различных форм работы.</a:t>
            </a:r>
            <a:br>
              <a:rPr lang="ru-RU" altLang="ru-RU">
                <a:solidFill>
                  <a:srgbClr val="614B72"/>
                </a:solidFill>
                <a:latin typeface="Arial" panose="020B0604020202020204" pitchFamily="34" charset="0"/>
              </a:rPr>
            </a:br>
            <a:endParaRPr lang="ru-RU" altLang="ru-RU"/>
          </a:p>
        </p:txBody>
      </p:sp>
      <p:pic>
        <p:nvPicPr>
          <p:cNvPr id="4100" name="Рисунок 5">
            <a:extLst>
              <a:ext uri="{FF2B5EF4-FFF2-40B4-BE49-F238E27FC236}">
                <a16:creationId xmlns:a16="http://schemas.microsoft.com/office/drawing/2014/main" id="{D836D4E6-8269-5F22-9333-D99DCE17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011613"/>
            <a:ext cx="36734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37F87E7-46C6-5396-AF32-DF27AF19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spc="-1" dirty="0">
                <a:solidFill>
                  <a:srgbClr val="614B72"/>
                </a:solidFill>
                <a:latin typeface="Times New Roman"/>
              </a:rPr>
              <a:t>Этапы развития наставничества:</a:t>
            </a:r>
            <a:endParaRPr lang="ru-RU" sz="6000" i="1" dirty="0">
              <a:solidFill>
                <a:srgbClr val="614B7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AC6A5C-30EB-3F22-42A6-B476E8C8D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1830388"/>
            <a:ext cx="5257800" cy="4662487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i="1" spc="-1" dirty="0">
                <a:solidFill>
                  <a:srgbClr val="614B72"/>
                </a:solidFill>
                <a:latin typeface="Times New Roman"/>
                <a:ea typeface="DejaVu Sans"/>
              </a:rPr>
              <a:t>Собеседование, консультации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i="1" spc="-1" dirty="0">
                <a:solidFill>
                  <a:srgbClr val="614B72"/>
                </a:solidFill>
                <a:latin typeface="Times New Roman"/>
                <a:ea typeface="DejaVu Sans"/>
              </a:rPr>
              <a:t>Анкетирование  </a:t>
            </a:r>
            <a:r>
              <a:rPr lang="ru-RU" sz="2400" spc="-1" dirty="0">
                <a:solidFill>
                  <a:srgbClr val="614B72"/>
                </a:solidFill>
                <a:latin typeface="Times New Roman"/>
                <a:ea typeface="DejaVu Sans"/>
              </a:rPr>
              <a:t>(диагностика адаптации молодого специалиста в профессиональной деятельности)</a:t>
            </a:r>
            <a:endParaRPr lang="ru-RU" sz="2400" spc="-1" dirty="0">
              <a:solidFill>
                <a:srgbClr val="614B72"/>
              </a:solidFill>
              <a:latin typeface="Arial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i="1" spc="-1" dirty="0">
                <a:solidFill>
                  <a:srgbClr val="614B72"/>
                </a:solidFill>
                <a:latin typeface="Times New Roman"/>
                <a:ea typeface="DejaVu Sans"/>
              </a:rPr>
              <a:t>Тестирование </a:t>
            </a:r>
            <a:r>
              <a:rPr lang="ru-RU" sz="2400" spc="-1" dirty="0">
                <a:solidFill>
                  <a:srgbClr val="614B72"/>
                </a:solidFill>
                <a:latin typeface="Times New Roman"/>
                <a:ea typeface="DejaVu Sans"/>
              </a:rPr>
              <a:t>(выявление знаний и затруднений молодого специалиста процессе воспитательно-образовательной деятельности)</a:t>
            </a:r>
            <a:endParaRPr lang="ru-RU" sz="2400" spc="-1" dirty="0">
              <a:solidFill>
                <a:srgbClr val="614B72"/>
              </a:solidFill>
              <a:latin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Рисунок 5">
            <a:extLst>
              <a:ext uri="{FF2B5EF4-FFF2-40B4-BE49-F238E27FC236}">
                <a16:creationId xmlns:a16="http://schemas.microsoft.com/office/drawing/2014/main" id="{D8EF29BB-153A-FAB1-DEE9-E939F5EE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0663"/>
            <a:ext cx="384651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6">
            <a:extLst>
              <a:ext uri="{FF2B5EF4-FFF2-40B4-BE49-F238E27FC236}">
                <a16:creationId xmlns:a16="http://schemas.microsoft.com/office/drawing/2014/main" id="{03E6693A-B272-26B4-0829-CB99AC1C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717925"/>
            <a:ext cx="38528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C0878B-4897-0C53-D693-538FE7C5CC61}"/>
              </a:ext>
            </a:extLst>
          </p:cNvPr>
          <p:cNvSpPr/>
          <p:nvPr/>
        </p:nvSpPr>
        <p:spPr>
          <a:xfrm>
            <a:off x="957263" y="150813"/>
            <a:ext cx="10277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400" kern="0" dirty="0">
                <a:solidFill>
                  <a:srgbClr val="614B72"/>
                </a:solidFill>
                <a:latin typeface="Arial"/>
              </a:rPr>
            </a:br>
            <a:r>
              <a:rPr lang="ru-RU" sz="2400" b="1" i="1" kern="0" spc="-1" dirty="0">
                <a:solidFill>
                  <a:srgbClr val="614B72"/>
                </a:solidFill>
                <a:latin typeface="Times New Roman"/>
              </a:rPr>
              <a:t>Разработка и реализация индивидуального плана профессионального развития молодого специалиста</a:t>
            </a:r>
            <a:endParaRPr lang="ru-RU" b="1" i="1" kern="0" dirty="0">
              <a:solidFill>
                <a:srgbClr val="614B72"/>
              </a:solidFill>
              <a:latin typeface="+mn-lt"/>
            </a:endParaRPr>
          </a:p>
        </p:txBody>
      </p:sp>
      <p:pic>
        <p:nvPicPr>
          <p:cNvPr id="6147" name="Рисунок 4">
            <a:extLst>
              <a:ext uri="{FF2B5EF4-FFF2-40B4-BE49-F238E27FC236}">
                <a16:creationId xmlns:a16="http://schemas.microsoft.com/office/drawing/2014/main" id="{C2D6E1DF-824D-39DA-C1B3-F744F6C7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238250"/>
            <a:ext cx="29146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5">
            <a:extLst>
              <a:ext uri="{FF2B5EF4-FFF2-40B4-BE49-F238E27FC236}">
                <a16:creationId xmlns:a16="http://schemas.microsoft.com/office/drawing/2014/main" id="{FC97E087-F47A-2DC2-A4B6-45A4C568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077913"/>
            <a:ext cx="29305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7">
            <a:extLst>
              <a:ext uri="{FF2B5EF4-FFF2-40B4-BE49-F238E27FC236}">
                <a16:creationId xmlns:a16="http://schemas.microsoft.com/office/drawing/2014/main" id="{4C5BEFAE-4D0B-A7AD-F7ED-9E1D3A63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">
            <a:off x="488950" y="4711700"/>
            <a:ext cx="4318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8">
            <a:extLst>
              <a:ext uri="{FF2B5EF4-FFF2-40B4-BE49-F238E27FC236}">
                <a16:creationId xmlns:a16="http://schemas.microsoft.com/office/drawing/2014/main" id="{A23F5526-7469-ACAA-D9E9-EF2406F7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727450"/>
            <a:ext cx="3330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9">
            <a:extLst>
              <a:ext uri="{FF2B5EF4-FFF2-40B4-BE49-F238E27FC236}">
                <a16:creationId xmlns:a16="http://schemas.microsoft.com/office/drawing/2014/main" id="{D2666482-1B50-C3D3-AB25-D5AE0BAE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416050"/>
            <a:ext cx="33305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2">
            <a:extLst>
              <a:ext uri="{FF2B5EF4-FFF2-40B4-BE49-F238E27FC236}">
                <a16:creationId xmlns:a16="http://schemas.microsoft.com/office/drawing/2014/main" id="{A2F5ADE0-2689-F8F2-FCF1-10F3CC51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679950"/>
            <a:ext cx="43227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>
            <a:extLst>
              <a:ext uri="{FF2B5EF4-FFF2-40B4-BE49-F238E27FC236}">
                <a16:creationId xmlns:a16="http://schemas.microsoft.com/office/drawing/2014/main" id="{175EC185-2EF9-3207-A4A7-49FC018FE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4592638"/>
            <a:ext cx="29051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7">
            <a:extLst>
              <a:ext uri="{FF2B5EF4-FFF2-40B4-BE49-F238E27FC236}">
                <a16:creationId xmlns:a16="http://schemas.microsoft.com/office/drawing/2014/main" id="{237CD1C0-D654-BD55-699E-F63481B8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428625"/>
            <a:ext cx="873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614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оценка готовности молодого специалиста</a:t>
            </a:r>
          </a:p>
        </p:txBody>
      </p:sp>
      <p:pic>
        <p:nvPicPr>
          <p:cNvPr id="7172" name="Рисунок 8">
            <a:extLst>
              <a:ext uri="{FF2B5EF4-FFF2-40B4-BE49-F238E27FC236}">
                <a16:creationId xmlns:a16="http://schemas.microsoft.com/office/drawing/2014/main" id="{00B59CE0-A49B-E9E4-ABEB-FA94C50D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557713"/>
            <a:ext cx="29051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0">
            <a:extLst>
              <a:ext uri="{FF2B5EF4-FFF2-40B4-BE49-F238E27FC236}">
                <a16:creationId xmlns:a16="http://schemas.microsoft.com/office/drawing/2014/main" id="{66FA9FBC-E08E-B3F1-6045-8210C794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30288"/>
            <a:ext cx="44799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1">
            <a:extLst>
              <a:ext uri="{FF2B5EF4-FFF2-40B4-BE49-F238E27FC236}">
                <a16:creationId xmlns:a16="http://schemas.microsoft.com/office/drawing/2014/main" id="{766EBBC0-48E7-6557-E2F4-52EF75D2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1300163"/>
            <a:ext cx="29051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2">
            <a:extLst>
              <a:ext uri="{FF2B5EF4-FFF2-40B4-BE49-F238E27FC236}">
                <a16:creationId xmlns:a16="http://schemas.microsoft.com/office/drawing/2014/main" id="{29F46929-5406-6735-0B02-17668D7F4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7" b="6586"/>
          <a:stretch>
            <a:fillRect/>
          </a:stretch>
        </p:blipFill>
        <p:spPr bwMode="auto">
          <a:xfrm>
            <a:off x="393700" y="1241425"/>
            <a:ext cx="290512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4">
            <a:extLst>
              <a:ext uri="{FF2B5EF4-FFF2-40B4-BE49-F238E27FC236}">
                <a16:creationId xmlns:a16="http://schemas.microsoft.com/office/drawing/2014/main" id="{BE16CB93-DB98-6EB9-C07B-ADAC77B8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8536" r="12595" b="7338"/>
          <a:stretch>
            <a:fillRect/>
          </a:stretch>
        </p:blipFill>
        <p:spPr bwMode="auto">
          <a:xfrm>
            <a:off x="3948113" y="4354513"/>
            <a:ext cx="44799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5">
            <a:extLst>
              <a:ext uri="{FF2B5EF4-FFF2-40B4-BE49-F238E27FC236}">
                <a16:creationId xmlns:a16="http://schemas.microsoft.com/office/drawing/2014/main" id="{5BACC6D7-8094-5D6C-0EF5-C95320779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865438"/>
            <a:ext cx="22685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6">
            <a:extLst>
              <a:ext uri="{FF2B5EF4-FFF2-40B4-BE49-F238E27FC236}">
                <a16:creationId xmlns:a16="http://schemas.microsoft.com/office/drawing/2014/main" id="{61E1D2D2-0453-F745-E990-476F5405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903538"/>
            <a:ext cx="22748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4">
            <a:extLst>
              <a:ext uri="{FF2B5EF4-FFF2-40B4-BE49-F238E27FC236}">
                <a16:creationId xmlns:a16="http://schemas.microsoft.com/office/drawing/2014/main" id="{D44151BD-18FC-23BB-E358-156F747CB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234950"/>
            <a:ext cx="2306638" cy="3073400"/>
          </a:xfrm>
        </p:spPr>
      </p:pic>
      <p:pic>
        <p:nvPicPr>
          <p:cNvPr id="8195" name="Рисунок 5">
            <a:extLst>
              <a:ext uri="{FF2B5EF4-FFF2-40B4-BE49-F238E27FC236}">
                <a16:creationId xmlns:a16="http://schemas.microsoft.com/office/drawing/2014/main" id="{FE301B32-40A4-62EB-40AA-258420289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3"/>
          <a:stretch>
            <a:fillRect/>
          </a:stretch>
        </p:blipFill>
        <p:spPr bwMode="auto">
          <a:xfrm>
            <a:off x="9520238" y="234950"/>
            <a:ext cx="23050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>
            <a:extLst>
              <a:ext uri="{FF2B5EF4-FFF2-40B4-BE49-F238E27FC236}">
                <a16:creationId xmlns:a16="http://schemas.microsoft.com/office/drawing/2014/main" id="{06BFB00E-A13A-F015-6B3F-2509964D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232025"/>
            <a:ext cx="230663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">
            <a:extLst>
              <a:ext uri="{FF2B5EF4-FFF2-40B4-BE49-F238E27FC236}">
                <a16:creationId xmlns:a16="http://schemas.microsoft.com/office/drawing/2014/main" id="{25ECD159-267A-DCA8-E963-D07BF286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88" y="3543300"/>
            <a:ext cx="2311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2">
            <a:extLst>
              <a:ext uri="{FF2B5EF4-FFF2-40B4-BE49-F238E27FC236}">
                <a16:creationId xmlns:a16="http://schemas.microsoft.com/office/drawing/2014/main" id="{60ED8F7F-4945-05B6-2195-0760E906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549650"/>
            <a:ext cx="230663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video-output-70D6A038-72AE-418E-8656-8FB5B99D0D1F">
            <a:hlinkClick r:id="" action="ppaction://media"/>
            <a:extLst>
              <a:ext uri="{FF2B5EF4-FFF2-40B4-BE49-F238E27FC236}">
                <a16:creationId xmlns:a16="http://schemas.microsoft.com/office/drawing/2014/main" id="{7E5972B7-2303-7006-8C91-EE797CED2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991" y="503583"/>
            <a:ext cx="4553610" cy="255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video-output-6E57D06B-214A-4D18-9089-626832004808">
            <a:hlinkClick r:id="" action="ppaction://media"/>
            <a:extLst>
              <a:ext uri="{FF2B5EF4-FFF2-40B4-BE49-F238E27FC236}">
                <a16:creationId xmlns:a16="http://schemas.microsoft.com/office/drawing/2014/main" id="{0F228DB8-E3A1-5017-C6A6-137FDB1A5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991" y="3243789"/>
            <a:ext cx="4553611" cy="255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196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Наставничество - способ передачи знаний, умений, навыков молодому специалисту от более опытного и знающего, предоставление помощи и совета, оказание необходимой поддержки в ходе которой молодой и начинающий педагог практически осваивает персональные приемы под непосредственным руководством  педагога-наставника.</vt:lpstr>
      <vt:lpstr>Презентация PowerPoint</vt:lpstr>
      <vt:lpstr>Этапы развития наставничества: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Алёна</cp:lastModifiedBy>
  <cp:revision>13</cp:revision>
  <dcterms:created xsi:type="dcterms:W3CDTF">2024-11-25T11:22:23Z</dcterms:created>
  <dcterms:modified xsi:type="dcterms:W3CDTF">2025-05-22T15:19:49Z</dcterms:modified>
</cp:coreProperties>
</file>