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408437A-8B6D-4879-9927-2965457E2E32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77F3CC-DC21-41D4-BE61-E93D1AB6E3C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E912A7-F3B3-4EA9-851C-48BF8F70C69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50B551-7CBC-4481-88F5-316E1F457488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6C51259-9CD3-4C9D-8A14-333B1E58103A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935B6A2-114C-4128-8E0B-DD0E064A96D2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CDA5675-3479-43BB-A070-5BEBEBA94D65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D8AD821-15D2-4376-BEA5-AD2F7BB4DB56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6A1C80-8C11-4D98-A335-D6383787CDDA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C92DAA-50FC-4CD6-8F3A-AECF9489D95B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D1AFBD-0BB7-4F9E-9DF9-5DDCA662B5E0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BB6647E-8096-4F8E-9A74-A53A8C7E882D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542F518-FE82-442F-9E36-8C3AE63C880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4A38A86-F0A6-413B-9D1D-DDA007CD7979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8C09C7-4D32-409B-9D16-06440FDA2E9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E3E42F9-3967-45B4-B34C-BC7C922D289D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3CE271A-7337-4A88-A14F-13C84DA09781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EFE2662-DCC1-4090-B062-8402B64AB5FF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B3F05ED-B45A-4898-82AD-08FE922A76B8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96A9EFC-6C9D-42A9-B8F8-F364F4F4AEB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4D03FF9-5A00-412F-8089-BBB4FF8E972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046B731-08CD-4503-BD9B-1B91D18394FD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184AF1-9F5B-42F4-8696-5E76F855C11F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B907F8-7142-4F6C-9DB6-D5A33F00392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A345F0C-07DE-4179-8625-FAA3B66E615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48FF92F-F87E-4EF0-8BCE-54E5E106F38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38ACCA1-D0FB-4BA2-964B-D3CA1F3B3FEE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B31B5D4-B5FA-484C-BF5D-38557878F102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4ED0367-8BE3-4FC3-9955-668B3D0E1BD0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03597C5-C651-45E2-807D-37E72D8F1BBB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C4D5BA0-0EE4-474C-B26C-B9370F956235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960227C-3E57-453A-A11E-2840A3B37151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3E11C4F-2CB4-4045-8505-7E94E7633650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C73B91-AE26-4006-9DFA-27F861C213A8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10E829B-F6C7-4ECC-929D-FD866E80FB0D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F63BF37-0F82-4A82-BF57-154BBA680C1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A2C47C3-47D4-4AB0-8CB6-834C88EF607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03352D-9E66-45D1-B208-38A8D3FD7E48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E3DA43B-926C-4EEF-971A-3943B45231C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3E3A5DF-57F3-4E8E-82BB-A4D4168556A2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36BEC2D-6142-4665-8951-E26569298A00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B436CD9-7849-4717-BC6C-00854FF32316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DE2E65A-477C-4037-9AC5-76328FE27089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1E38613-81D1-42DA-8A78-0E4517063198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946573-4F67-43FA-8332-8C1CB125083F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80095F-EA79-4025-9F66-AA1A47F961A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032C7D-7662-4077-899B-6F098FB9204A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670215-5A42-4419-945D-2FFE07576E26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883A8D6-0DAE-4BEF-8BF2-0E678C422AE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2007CD8-900B-423E-81D2-FD29F5F7DAA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DFADA0D-4819-4882-8408-87D4578DD6C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0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D0022A8-89A2-4DEA-A913-2816D1FBC3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400" cy="36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Прямоугольник 10"/>
          <p:cNvSpPr/>
          <p:nvPr/>
        </p:nvSpPr>
        <p:spPr>
          <a:xfrm>
            <a:off x="524520" y="504000"/>
            <a:ext cx="11140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614B72"/>
                </a:solidFill>
                <a:latin typeface="Times New Roman"/>
                <a:ea typeface="DejaVu Sans"/>
              </a:rPr>
              <a:t>Муниципальное автономное дошкольное образовательное учреждение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614B72"/>
                </a:solidFill>
                <a:latin typeface="Times New Roman"/>
                <a:ea typeface="DejaVu Sans"/>
              </a:rPr>
              <a:t>«Детский сад №7 «Незабудка»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Прямоугольник 13"/>
          <p:cNvSpPr/>
          <p:nvPr/>
        </p:nvSpPr>
        <p:spPr>
          <a:xfrm>
            <a:off x="2338380" y="2219751"/>
            <a:ext cx="765288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14B7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«Взаимный профессиональный рост»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614B7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Т</a:t>
            </a:r>
            <a:r>
              <a:rPr lang="ru-RU" sz="2000" b="1" strike="noStrike" spc="-1" dirty="0" smtClean="0">
                <a:solidFill>
                  <a:srgbClr val="614B7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ема</a:t>
            </a:r>
            <a:r>
              <a:rPr lang="ru-RU" sz="2000" b="1" strike="noStrike" spc="-1" dirty="0">
                <a:solidFill>
                  <a:srgbClr val="614B7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: </a:t>
            </a:r>
            <a:r>
              <a:rPr lang="ru-RU" sz="2000" b="1" strike="noStrike" spc="-1" dirty="0" smtClean="0">
                <a:solidFill>
                  <a:srgbClr val="614B72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«Помощь в формировании образовательных и карьерных траекторий, поддержка в приобретении профессиональных навыков. Обучение предполагает передачу профессиональных навыков наставника и методов их оптимальной трансляции – как теоретических, так и практических»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Прямоугольник 15"/>
          <p:cNvSpPr/>
          <p:nvPr/>
        </p:nvSpPr>
        <p:spPr>
          <a:xfrm>
            <a:off x="2757960" y="5234760"/>
            <a:ext cx="609408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                                         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"/>
          <p:cNvSpPr/>
          <p:nvPr/>
        </p:nvSpPr>
        <p:spPr>
          <a:xfrm>
            <a:off x="8377633" y="4838972"/>
            <a:ext cx="19594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614B72"/>
                </a:solidFill>
                <a:latin typeface="Times New Roman"/>
                <a:ea typeface="DejaVu Sans"/>
              </a:rPr>
              <a:t>Воспитатели: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 err="1">
                <a:solidFill>
                  <a:srgbClr val="614B72"/>
                </a:solidFill>
                <a:latin typeface="Times New Roman"/>
                <a:ea typeface="DejaVu Sans"/>
              </a:rPr>
              <a:t>Герт</a:t>
            </a:r>
            <a:r>
              <a:rPr lang="ru-RU" sz="1800" b="1" strike="noStrike" spc="-1" dirty="0">
                <a:solidFill>
                  <a:srgbClr val="614B72"/>
                </a:solidFill>
                <a:latin typeface="Times New Roman"/>
                <a:ea typeface="DejaVu Sans"/>
              </a:rPr>
              <a:t> Н.В</a:t>
            </a:r>
            <a:r>
              <a:rPr lang="ru-RU" sz="1800" b="1" strike="noStrike" spc="-1" dirty="0" smtClean="0">
                <a:solidFill>
                  <a:srgbClr val="614B72"/>
                </a:solidFill>
                <a:latin typeface="Times New Roman"/>
                <a:ea typeface="DejaVu Sans"/>
              </a:rPr>
              <a:t>., Ваганова Е.Г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41440" y="293040"/>
            <a:ext cx="11055240" cy="1750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1" i="1" strike="noStrike" spc="-1" dirty="0">
                <a:solidFill>
                  <a:srgbClr val="614B72"/>
                </a:solidFill>
                <a:latin typeface="Times New Roman"/>
              </a:rPr>
              <a:t>Наставничество</a:t>
            </a:r>
            <a:r>
              <a:rPr lang="ru-RU" sz="2000" b="0" strike="noStrike" spc="-1" dirty="0">
                <a:solidFill>
                  <a:srgbClr val="614B72"/>
                </a:solidFill>
                <a:latin typeface="Times New Roman"/>
              </a:rPr>
              <a:t> - способ передачи знаний, умений, навыков молодому специалисту от более опытного и знающего, предоставление помощи и совета, оказание необходимой поддержки в ходе которой молодой и начинающий педагог практически осваивает персональные приемы под непосредственным руководством  педагога-наставника</a:t>
            </a:r>
            <a:r>
              <a:rPr lang="ru-RU" sz="2200" b="0" strike="noStrike" spc="-1" dirty="0">
                <a:solidFill>
                  <a:srgbClr val="614B72"/>
                </a:solidFill>
                <a:latin typeface="Times New Roman"/>
              </a:rPr>
              <a:t>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76960" y="1840320"/>
            <a:ext cx="5155920" cy="82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6000"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614B72"/>
                </a:solidFill>
                <a:latin typeface="Times New Roman"/>
              </a:rPr>
              <a:t>Герт Наталья Викторовна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614B72"/>
                </a:solidFill>
                <a:latin typeface="Times New Roman"/>
              </a:rPr>
              <a:t>наставник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6232320" y="1744200"/>
            <a:ext cx="5181480" cy="822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614B72"/>
                </a:solidFill>
                <a:latin typeface="Times New Roman"/>
              </a:rPr>
              <a:t>Ваганова Екатерина Григорьевна  молодой специалист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1" name="Рисунок 13"/>
          <p:cNvPicPr/>
          <p:nvPr/>
        </p:nvPicPr>
        <p:blipFill>
          <a:blip r:embed="rId2"/>
          <a:stretch/>
        </p:blipFill>
        <p:spPr>
          <a:xfrm>
            <a:off x="2186673" y="2807569"/>
            <a:ext cx="2822782" cy="3426993"/>
          </a:xfrm>
          <a:prstGeom prst="rect">
            <a:avLst/>
          </a:prstGeom>
          <a:ln w="0">
            <a:noFill/>
          </a:ln>
        </p:spPr>
      </p:pic>
      <p:pic>
        <p:nvPicPr>
          <p:cNvPr id="172" name="Рисунок 3"/>
          <p:cNvPicPr/>
          <p:nvPr/>
        </p:nvPicPr>
        <p:blipFill>
          <a:blip r:embed="rId3" cstate="print"/>
          <a:srcRect t="7629" b="7510"/>
          <a:stretch/>
        </p:blipFill>
        <p:spPr>
          <a:xfrm>
            <a:off x="7689911" y="2807568"/>
            <a:ext cx="2895971" cy="3426994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/>
          </p:nvPr>
        </p:nvSpPr>
        <p:spPr>
          <a:xfrm>
            <a:off x="505080" y="2318040"/>
            <a:ext cx="11025720" cy="434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Задачи: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614B72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2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оказать методическую помощь молодому педагогу в повышении уровня организации воспитательно  - образовательной деятельности;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614B72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2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помогать в ведении документации воспитателя;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614B72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2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применять различные формы и методы в работе с детьми;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614B72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2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организовывать работу  по образовательным областям;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spcBef>
                <a:spcPts val="1001"/>
              </a:spcBef>
              <a:buClr>
                <a:srgbClr val="614B72"/>
              </a:buClr>
              <a:buFont typeface="Wingdings" charset="2"/>
              <a:buChar char=""/>
              <a:tabLst>
                <a:tab pos="0" algn="l"/>
              </a:tabLst>
            </a:pPr>
            <a:r>
              <a:rPr lang="ru-RU" sz="22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общие вопросы организации работы с родителями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TextBox 4"/>
          <p:cNvSpPr/>
          <p:nvPr/>
        </p:nvSpPr>
        <p:spPr>
          <a:xfrm>
            <a:off x="505080" y="625320"/>
            <a:ext cx="11025720" cy="17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Целью</a:t>
            </a:r>
            <a:r>
              <a:rPr lang="ru-RU" sz="20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 работы ставлю оказание помощи молодому педагогу адаптироваться в новых условиях педагогической деятельности, дать возможность раскрыть свои профессиональные качества,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творческие</a:t>
            </a:r>
            <a:r>
              <a:rPr lang="ru-RU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ru-RU" sz="2000" b="0" strike="noStrike" spc="-1">
                <a:solidFill>
                  <a:srgbClr val="614B72"/>
                </a:solidFill>
                <a:latin typeface="Times New Roman"/>
                <a:ea typeface="Times New Roman"/>
              </a:rPr>
              <a:t>способности с помощью различных форм работы.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Рисунок 5"/>
          <p:cNvPicPr/>
          <p:nvPr/>
        </p:nvPicPr>
        <p:blipFill>
          <a:blip r:embed="rId2"/>
          <a:stretch/>
        </p:blipFill>
        <p:spPr>
          <a:xfrm>
            <a:off x="8014320" y="4010760"/>
            <a:ext cx="3670920" cy="2444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27559" y="159817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7030A0"/>
                </a:solidFill>
                <a:latin typeface="Times New Roman"/>
              </a:rPr>
              <a:t>т</a:t>
            </a:r>
            <a:r>
              <a:rPr lang="ru-RU" sz="2400" b="0" strike="noStrike" spc="-1" dirty="0" smtClean="0">
                <a:solidFill>
                  <a:srgbClr val="7030A0"/>
                </a:solidFill>
                <a:latin typeface="Times New Roman"/>
              </a:rPr>
              <a:t>ема самообразования</a:t>
            </a:r>
            <a:br>
              <a:rPr lang="ru-RU" sz="2400" b="0" strike="noStrike" spc="-1" dirty="0" smtClean="0">
                <a:solidFill>
                  <a:srgbClr val="7030A0"/>
                </a:solidFill>
                <a:latin typeface="Times New Roman"/>
              </a:rPr>
            </a:br>
            <a:endParaRPr lang="ru-RU" sz="2400" b="0" strike="noStrike" spc="-1" dirty="0">
              <a:solidFill>
                <a:srgbClr val="7030A0"/>
              </a:solidFill>
              <a:latin typeface="Arial"/>
            </a:endParaRPr>
          </a:p>
        </p:txBody>
      </p:sp>
      <p:graphicFrame>
        <p:nvGraphicFramePr>
          <p:cNvPr id="177" name="Таблица 176"/>
          <p:cNvGraphicFramePr/>
          <p:nvPr>
            <p:extLst>
              <p:ext uri="{D42A27DB-BD31-4B8C-83A1-F6EECF244321}">
                <p14:modId xmlns:p14="http://schemas.microsoft.com/office/powerpoint/2010/main" val="6044459"/>
              </p:ext>
            </p:extLst>
          </p:nvPr>
        </p:nvGraphicFramePr>
        <p:xfrm>
          <a:off x="426909" y="1303897"/>
          <a:ext cx="11573021" cy="4780381"/>
        </p:xfrm>
        <a:graphic>
          <a:graphicData uri="http://schemas.openxmlformats.org/drawingml/2006/table">
            <a:tbl>
              <a:tblPr/>
              <a:tblGrid>
                <a:gridCol w="5247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5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8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молодого педагога: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/>
                          <a:cs typeface="Times New Roman" panose="02020603050405020304" pitchFamily="18" charset="0"/>
                        </a:rPr>
                        <a:t>Сказка как средство воспитания детей младшего </a:t>
                      </a:r>
                      <a:endParaRPr lang="ru-RU" sz="1600" b="0" strike="noStrike" spc="-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Microsoft YaHe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/>
                          <a:cs typeface="Times New Roman" panose="02020603050405020304" pitchFamily="18" charset="0"/>
                        </a:rPr>
                        <a:t>дошкольного </a:t>
                      </a: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/>
                          <a:cs typeface="Times New Roman" panose="02020603050405020304" pitchFamily="18" charset="0"/>
                        </a:rPr>
                        <a:t>возраста»           </a:t>
                      </a:r>
                      <a:endParaRPr lang="ru-RU" sz="16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наставника: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речи детей старшего дошкольного возраста в процессе чтения художественной литературы»</a:t>
                      </a:r>
                      <a:endParaRPr lang="ru-RU" sz="1600" b="0" strike="noStrike" spc="-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2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повышение своего теоретического уровня, профессионального мастерства и компетентности.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4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изучить и проанализировать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методическую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литературу по данной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перспективный план по изучаемой теме на учебный год;</a:t>
                      </a:r>
                      <a:endParaRPr lang="ru-RU" sz="1400" b="0" strike="noStrike" spc="-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 необходимые условия для знакомства детей с русскими</a:t>
                      </a:r>
                      <a:r>
                        <a:rPr lang="ru-RU" sz="1400" b="0" strike="noStrike" spc="-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народными сказками (оформления уголка по данной теме);</a:t>
                      </a:r>
                    </a:p>
                    <a:p>
                      <a:r>
                        <a:rPr lang="ru-RU" sz="1400" b="0" strike="noStrike" spc="-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400" b="0" strike="noStrike" kern="1200" spc="-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зготовление и пополнение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наглядного материала,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разработать разнообразную картотеку игр, конспектов мероприятий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данной теме;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формление папок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передвижек для консультирования законных представителей дошкольников;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b="0" strike="noStrike" kern="1200" spc="-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рименять профессионально-педагогические знания в решении конкретных образовательных и воспитательных задач с учётом возрастных и индивидуальных особенностей детей.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0" strike="noStrike" spc="-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своего теоретического уровня, профессионального мастерства и компетентности.</a:t>
                      </a:r>
                      <a:endParaRPr lang="ru-RU" sz="1400" b="0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400" b="0" strike="noStrike" spc="-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изучить и проанализировать методическую литературу по данной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разработать перспективный план по изучаемой теме на учебный год;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составить картотеку игр-драматизаций с использованием художественных текстов с целью развития у детей речи, воображения, творческих способностей.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создать условия для эстетического развития через пополнения предметно-развивающей среды (уголок книги).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-способствовать формированию целостной картины мира, в том числе первичных ценностных представлений;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формировать интерес к художественной литературе, обеспечить усвоение содержания произведений и эмоциональную отзывчивость на неё;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 формировать интерес родителей к совместной работе в данном направлении.</a:t>
                      </a:r>
                    </a:p>
                    <a:p>
                      <a:endParaRPr lang="ru-RU" sz="1400" b="0" strike="noStrike" spc="-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"/>
          <p:cNvPicPr/>
          <p:nvPr/>
        </p:nvPicPr>
        <p:blipFill>
          <a:blip r:embed="rId2"/>
          <a:stretch/>
        </p:blipFill>
        <p:spPr>
          <a:xfrm>
            <a:off x="669494" y="1272689"/>
            <a:ext cx="3416691" cy="248390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280825"/>
            <a:ext cx="4745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 методической  литературу, составление перспективного плана по изучаемой теме на учебный год</a:t>
            </a:r>
            <a:endParaRPr lang="ru-RU" sz="1600" spc="-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1076" y="86518"/>
            <a:ext cx="4909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зготовление и пополнение  наглядного материала,  разработать разнообразную картотеку игр, конспектов мероприятий по данной теме</a:t>
            </a:r>
          </a:p>
        </p:txBody>
      </p:sp>
      <p:sp>
        <p:nvSpPr>
          <p:cNvPr id="5122" name="AutoShape 2" descr="C:\Users\%D0%9A%D0%B8%D1%80%D1%8E%D1%88%D0%B8%D0%BA\Downloads\1739709086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12" y="1913075"/>
            <a:ext cx="2528888" cy="3371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6" y="1418584"/>
            <a:ext cx="3522019" cy="2498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87" y="4049193"/>
            <a:ext cx="3465142" cy="25127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8" y="3917456"/>
            <a:ext cx="3396934" cy="2734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78"/>
          <p:cNvPicPr/>
          <p:nvPr/>
        </p:nvPicPr>
        <p:blipFill>
          <a:blip r:embed="rId2" cstate="print"/>
          <a:stretch/>
        </p:blipFill>
        <p:spPr>
          <a:xfrm>
            <a:off x="563346" y="4533482"/>
            <a:ext cx="2881231" cy="2263153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181"/>
          <p:cNvPicPr/>
          <p:nvPr/>
        </p:nvPicPr>
        <p:blipFill>
          <a:blip r:embed="rId3" cstate="print"/>
          <a:stretch/>
        </p:blipFill>
        <p:spPr>
          <a:xfrm>
            <a:off x="4245575" y="4877999"/>
            <a:ext cx="3013353" cy="2110397"/>
          </a:xfrm>
          <a:prstGeom prst="rect">
            <a:avLst/>
          </a:prstGeom>
          <a:ln w="0">
            <a:noFill/>
          </a:ln>
        </p:spPr>
      </p:pic>
      <p:pic>
        <p:nvPicPr>
          <p:cNvPr id="184" name="Рисунок 183"/>
          <p:cNvPicPr/>
          <p:nvPr/>
        </p:nvPicPr>
        <p:blipFill>
          <a:blip r:embed="rId4" cstate="print"/>
          <a:stretch/>
        </p:blipFill>
        <p:spPr>
          <a:xfrm>
            <a:off x="364339" y="166307"/>
            <a:ext cx="2850713" cy="1971981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184"/>
          <p:cNvPicPr/>
          <p:nvPr/>
        </p:nvPicPr>
        <p:blipFill>
          <a:blip r:embed="rId5" cstate="print"/>
          <a:stretch/>
        </p:blipFill>
        <p:spPr>
          <a:xfrm>
            <a:off x="473442" y="2578070"/>
            <a:ext cx="2914893" cy="1825367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10"/>
          <p:cNvPicPr/>
          <p:nvPr/>
        </p:nvPicPr>
        <p:blipFill>
          <a:blip r:embed="rId6"/>
          <a:stretch/>
        </p:blipFill>
        <p:spPr>
          <a:xfrm>
            <a:off x="8059925" y="314917"/>
            <a:ext cx="2985940" cy="1973776"/>
          </a:xfrm>
          <a:prstGeom prst="rect">
            <a:avLst/>
          </a:prstGeom>
          <a:ln w="0"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354870" y="166308"/>
            <a:ext cx="4478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работа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video-output-70D6A038-72AE-418E-8656-8FB5B99D0D1F">
            <a:hlinkClick r:id="" action="ppaction://media"/>
            <a:extLst>
              <a:ext uri="{FF2B5EF4-FFF2-40B4-BE49-F238E27FC236}">
                <a16:creationId xmlns:a16="http://schemas.microsoft.com/office/drawing/2014/main" xmlns="" id="{8282545A-F931-4805-830E-D4B2E60F55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72703" y="738915"/>
            <a:ext cx="3529571" cy="1983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8" cstate="print"/>
          <a:srcRect r="38" b="6583"/>
          <a:stretch/>
        </p:blipFill>
        <p:spPr>
          <a:xfrm>
            <a:off x="7766298" y="2578070"/>
            <a:ext cx="3573195" cy="1796982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5"/>
          <p:cNvPicPr/>
          <p:nvPr/>
        </p:nvPicPr>
        <p:blipFill>
          <a:blip r:embed="rId9"/>
          <a:stretch/>
        </p:blipFill>
        <p:spPr>
          <a:xfrm>
            <a:off x="4245576" y="2865267"/>
            <a:ext cx="2783824" cy="1794572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925" y="4533482"/>
            <a:ext cx="2985940" cy="2454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3"/>
          <p:cNvSpPr/>
          <p:nvPr/>
        </p:nvSpPr>
        <p:spPr>
          <a:xfrm>
            <a:off x="957960" y="150480"/>
            <a:ext cx="102744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sz="2400" dirty="0"/>
              <a:t/>
            </a:r>
            <a:br>
              <a:rPr sz="2400" dirty="0"/>
            </a:b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Рисунок 5"/>
          <p:cNvPicPr/>
          <p:nvPr/>
        </p:nvPicPr>
        <p:blipFill>
          <a:blip r:embed="rId2"/>
          <a:stretch/>
        </p:blipFill>
        <p:spPr>
          <a:xfrm>
            <a:off x="3867893" y="4817955"/>
            <a:ext cx="2893453" cy="2040045"/>
          </a:xfrm>
          <a:prstGeom prst="rect">
            <a:avLst/>
          </a:prstGeom>
          <a:ln w="0">
            <a:noFill/>
          </a:ln>
        </p:spPr>
      </p:pic>
      <p:pic>
        <p:nvPicPr>
          <p:cNvPr id="191" name="Рисунок 8"/>
          <p:cNvPicPr/>
          <p:nvPr/>
        </p:nvPicPr>
        <p:blipFill>
          <a:blip r:embed="rId3" cstate="print"/>
          <a:stretch/>
        </p:blipFill>
        <p:spPr>
          <a:xfrm>
            <a:off x="3811902" y="2628638"/>
            <a:ext cx="3005437" cy="2122780"/>
          </a:xfrm>
          <a:prstGeom prst="rect">
            <a:avLst/>
          </a:prstGeom>
          <a:ln w="0">
            <a:noFill/>
          </a:ln>
        </p:spPr>
      </p:pic>
      <p:pic>
        <p:nvPicPr>
          <p:cNvPr id="192" name="Рисунок 9"/>
          <p:cNvPicPr/>
          <p:nvPr/>
        </p:nvPicPr>
        <p:blipFill>
          <a:blip r:embed="rId4" cstate="print"/>
          <a:stretch/>
        </p:blipFill>
        <p:spPr>
          <a:xfrm>
            <a:off x="7242865" y="3083892"/>
            <a:ext cx="3616727" cy="2371152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tretch/>
        </p:blipFill>
        <p:spPr>
          <a:xfrm>
            <a:off x="342356" y="3083892"/>
            <a:ext cx="3312774" cy="2486914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10"/>
          <p:cNvPicPr/>
          <p:nvPr/>
        </p:nvPicPr>
        <p:blipFill>
          <a:blip r:embed="rId6"/>
          <a:stretch/>
        </p:blipFill>
        <p:spPr>
          <a:xfrm>
            <a:off x="7053811" y="233548"/>
            <a:ext cx="3994837" cy="222937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1"/>
          <p:cNvPicPr/>
          <p:nvPr/>
        </p:nvPicPr>
        <p:blipFill>
          <a:blip r:embed="rId7"/>
          <a:stretch/>
        </p:blipFill>
        <p:spPr>
          <a:xfrm>
            <a:off x="227273" y="174926"/>
            <a:ext cx="3312774" cy="2174379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98" y="116304"/>
            <a:ext cx="2216247" cy="23466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6810" y="139640"/>
            <a:ext cx="490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 русской народной сказки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«Теремок»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5288" y="24072"/>
            <a:ext cx="490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Книжный марафон</a:t>
            </a:r>
          </a:p>
          <a:p>
            <a:pPr algn="ctr"/>
            <a:r>
              <a:rPr lang="ru-RU" spc="-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«Моя читающая семья»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050" name="AutoShape 2" descr="C:\Users\%D0%9A%D0%B8%D1%80%D1%8E%D1%88%D0%B8%D0%BA\Downloads\1739709086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9A%D0%B8%D1%80%D1%8E%D1%88%D0%B8%D0%BA\Downloads\1739709086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%D0%9A%D0%B8%D1%80%D1%8E%D1%88%D0%B8%D0%BA\Downloads\1739709086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C:\Users\%D0%9A%D0%B8%D1%80%D1%8E%D1%88%D0%B8%D0%BA\Downloads\%D1%81%D0%B5%D0%BC%D1%8C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C:\Users\%D0%9A%D0%B8%D1%80%D1%8E%D1%88%D0%B8%D0%BA\Downloads\%D1%81%D0%B5%D0%BC%D1%8C%D1%8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C:\Users\%D0%9A%D0%B8%D1%80%D1%8E%D1%88%D0%B8%D0%BA\Downloads\1739709086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365" y="805844"/>
            <a:ext cx="2083497" cy="3266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863" y="806669"/>
            <a:ext cx="2160432" cy="326984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55575" y="3658172"/>
            <a:ext cx="4909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-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 на фартуке</a:t>
            </a:r>
          </a:p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934" y="4819910"/>
            <a:ext cx="2400979" cy="18007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04" y="4913734"/>
            <a:ext cx="2275879" cy="1706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62" y="4278593"/>
            <a:ext cx="1883183" cy="24682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697" y="914146"/>
            <a:ext cx="2484149" cy="27699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9" y="996884"/>
            <a:ext cx="3041184" cy="22808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9" y="4257525"/>
            <a:ext cx="3150824" cy="2363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463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Тема Office</vt:lpstr>
      <vt:lpstr>Тема Office</vt:lpstr>
      <vt:lpstr>Тема Office</vt:lpstr>
      <vt:lpstr>Тема Office</vt:lpstr>
      <vt:lpstr>Презентация PowerPoint</vt:lpstr>
      <vt:lpstr>Наставничество - способ передачи знаний, умений, навыков молодому специалисту от более опытного и знающего, предоставление помощи и совета, оказание необходимой поддержки в ходе которой молодой и начинающий педагог практически осваивает персональные приемы под непосредственным руководством  педагога-наставника.</vt:lpstr>
      <vt:lpstr>Презентация PowerPoint</vt:lpstr>
      <vt:lpstr>тема самообразования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Windows</dc:creator>
  <dc:description/>
  <cp:lastModifiedBy>USER</cp:lastModifiedBy>
  <cp:revision>46</cp:revision>
  <dcterms:created xsi:type="dcterms:W3CDTF">2024-11-25T11:22:23Z</dcterms:created>
  <dcterms:modified xsi:type="dcterms:W3CDTF">2025-05-22T07:04:18Z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7</vt:i4>
  </property>
</Properties>
</file>